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0" r:id="rId4"/>
    <p:sldId id="293" r:id="rId5"/>
    <p:sldId id="296" r:id="rId6"/>
    <p:sldId id="297" r:id="rId7"/>
    <p:sldId id="294" r:id="rId8"/>
    <p:sldId id="295" r:id="rId9"/>
    <p:sldId id="299" r:id="rId10"/>
    <p:sldId id="298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65" autoAdjust="0"/>
    <p:restoredTop sz="94624" autoAdjust="0"/>
  </p:normalViewPr>
  <p:slideViewPr>
    <p:cSldViewPr>
      <p:cViewPr varScale="1">
        <p:scale>
          <a:sx n="91" d="100"/>
          <a:sy n="91" d="100"/>
        </p:scale>
        <p:origin x="798" y="7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804CA-1C40-40F5-B87B-C4A8E6334431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6F0F5-BDB6-46F3-930F-E2DAD4401E9F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05A7-D11E-4C53-87ED-3F4D39429AEA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9881-C2D0-4857-AF86-ED976704E5CD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B5EA3-C370-4123-805F-B58A0867D45B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B801-761D-4E88-8E3D-6F0FFD6F3E5B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44C1-601A-4032-A0A7-845749C3D9DD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3D43-D26C-402B-9624-77250473ACE7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74D2-FFAB-4766-B773-9210BD8D3089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3632-0052-4A91-915A-ECD23DA308CA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0C9E-F220-4F12-8F7D-B49C673888F5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0E81-FD49-4071-BDB0-D54FB2BE3912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2BD0-2FAF-4F07-8BA7-9050DC714D05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D3E22-DF9E-4321-9DC0-CF67456648A6}" type="datetime1">
              <a:rPr lang="en-US" altLang="zh-TW" smtClean="0"/>
              <a:pPr/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ABC8AB-A72F-0DC0-8363-0892F6CFCF1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17377"/>
            <a:ext cx="1436496" cy="5731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73" r:id="rId12"/>
    <p:sldLayoutId id="2147483684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keting-interactiv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497169"/>
            <a:ext cx="91090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>
                <a:solidFill>
                  <a:srgbClr val="CC00FF"/>
                </a:solidFill>
              </a:rPr>
              <a:t>The Spark Awards 2024 Hong Kong is produced by </a:t>
            </a:r>
            <a:r>
              <a:rPr lang="en-US" altLang="zh-TW" sz="900" i="1" dirty="0">
                <a:solidFill>
                  <a:srgbClr val="CC00FF"/>
                </a:solidFill>
              </a:rPr>
              <a:t>MARKETING-INTERACTIVE</a:t>
            </a:r>
            <a:r>
              <a:rPr lang="en-US" altLang="zh-TW" sz="900" dirty="0">
                <a:solidFill>
                  <a:srgbClr val="CC00FF"/>
                </a:solidFill>
              </a:rPr>
              <a:t>, a publication of Lighthouse Independent Media</a:t>
            </a:r>
            <a:br>
              <a:rPr lang="en-US" altLang="zh-TW" sz="900" dirty="0">
                <a:solidFill>
                  <a:srgbClr val="CC00FF"/>
                </a:solidFill>
              </a:rPr>
            </a:br>
            <a:r>
              <a:rPr lang="en-US" altLang="zh-TW" sz="900" dirty="0">
                <a:solidFill>
                  <a:srgbClr val="CC00FF"/>
                </a:solidFill>
              </a:rPr>
              <a:t>15/F, Golden Star Building, 20-24 Lockhart Road. </a:t>
            </a:r>
            <a:r>
              <a:rPr lang="en-US" altLang="zh-TW" sz="900" dirty="0" err="1">
                <a:solidFill>
                  <a:srgbClr val="CC00FF"/>
                </a:solidFill>
              </a:rPr>
              <a:t>Wanchai</a:t>
            </a:r>
            <a:r>
              <a:rPr lang="en-US" altLang="zh-TW" sz="900" dirty="0">
                <a:solidFill>
                  <a:srgbClr val="CC00FF"/>
                </a:solidFill>
              </a:rPr>
              <a:t>, Hong Kong</a:t>
            </a:r>
          </a:p>
          <a:p>
            <a:pPr algn="ctr"/>
            <a:r>
              <a:rPr lang="en-US" altLang="zh-TW" sz="900" dirty="0">
                <a:solidFill>
                  <a:srgbClr val="CC00FF"/>
                </a:solidFill>
              </a:rPr>
              <a:t>Tel: + 852 2861-1882   Fax: + 852 2861-1336   </a:t>
            </a:r>
            <a:r>
              <a:rPr lang="en-US" altLang="zh-TW" sz="900" dirty="0">
                <a:solidFill>
                  <a:srgbClr val="0070C0"/>
                </a:solidFill>
                <a:hlinkClick r:id="rId3"/>
              </a:rPr>
              <a:t>www.marketing-interactive.com</a:t>
            </a:r>
            <a:r>
              <a:rPr lang="en-US" altLang="zh-TW" sz="900" dirty="0">
                <a:solidFill>
                  <a:srgbClr val="0070C0"/>
                </a:solidFill>
              </a:rPr>
              <a:t> </a:t>
            </a:r>
          </a:p>
          <a:p>
            <a:pPr algn="ctr"/>
            <a:endParaRPr lang="zh-TW" altLang="en-US" sz="9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3600" y="819495"/>
            <a:ext cx="4870358" cy="194331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3105150"/>
            <a:ext cx="914400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Core Submission Document Template</a:t>
            </a:r>
            <a:br>
              <a:rPr kumimoji="0" lang="en-US" altLang="zh-TW" sz="2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Talent </a:t>
            </a:r>
            <a:r>
              <a:rPr kumimoji="0" lang="en-US" altLang="zh-TW" sz="2400" b="1" i="0" u="none" strike="noStrike" kern="1200" cap="none" spc="0" normalizeH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Categories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+mn-lt"/>
              </a:rPr>
              <a:t>Vision</a:t>
            </a:r>
            <a:endParaRPr lang="zh-TW" altLang="en-US" sz="32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91681" y="7938"/>
            <a:ext cx="6408711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  <a:defRPr/>
            </a:pPr>
            <a:r>
              <a:rPr kumimoji="0" lang="en-US" altLang="zh-TW" sz="1100" u="sng" dirty="0">
                <a:solidFill>
                  <a:srgbClr val="7030A0"/>
                </a:solidFill>
                <a:latin typeface="+mn-lt"/>
              </a:rPr>
              <a:t>(20%) Max. 2 slides, visuals included – slide 2/2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Illustrate how your team has been communicating your company’s perspectives and objectives.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What makes this significant and unique? </a:t>
            </a:r>
          </a:p>
          <a:p>
            <a:pPr>
              <a:lnSpc>
                <a:spcPts val="1100"/>
              </a:lnSpc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The information judges will be looking out for is industry contribution.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457200" indent="-457200" eaLnBrk="1" hangingPunct="1">
                        <a:spcBef>
                          <a:spcPct val="20000"/>
                        </a:spcBef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010400" y="4781550"/>
            <a:ext cx="1143000" cy="152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04800" y="4622588"/>
            <a:ext cx="8534401" cy="5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  highlighted in red</a:t>
            </a:r>
            <a:r>
              <a:rPr lang="en-US" altLang="zh-TW" sz="1200" dirty="0">
                <a:latin typeface="Calibri" pitchFamily="34" charset="0"/>
              </a:rPr>
              <a:t>.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1500" dirty="0">
              <a:solidFill>
                <a:srgbClr val="CC00FF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>
                <a:solidFill>
                  <a:srgbClr val="7030A0"/>
                </a:solidFill>
              </a:rPr>
              <a:t>Please paste your media logo here</a:t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28950"/>
            <a:ext cx="7543800" cy="1015663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dirty="0">
                <a:solidFill>
                  <a:srgbClr val="CC00FF"/>
                </a:solidFill>
                <a:ea typeface="+mj-ea"/>
                <a:cs typeface="+mj-cs"/>
              </a:rPr>
              <a:t>Please provide the following information:</a:t>
            </a:r>
          </a:p>
          <a:p>
            <a:pPr marL="457200" indent="-457200">
              <a:buAutoNum type="arabicPeriod"/>
              <a:defRPr/>
            </a:pPr>
            <a:r>
              <a:rPr lang="en-US" altLang="zh-TW" sz="1500" dirty="0">
                <a:solidFill>
                  <a:srgbClr val="7030A0"/>
                </a:solidFill>
                <a:ea typeface="+mj-ea"/>
                <a:cs typeface="+mj-cs"/>
              </a:rPr>
              <a:t>Name of Category: </a:t>
            </a:r>
            <a:r>
              <a:rPr lang="en-US" altLang="zh-TW" sz="1500" b="1" dirty="0">
                <a:solidFill>
                  <a:srgbClr val="7030A0"/>
                </a:solidFill>
                <a:ea typeface="+mj-ea"/>
                <a:cs typeface="+mj-cs"/>
              </a:rPr>
              <a:t>Media Team of the Year</a:t>
            </a:r>
            <a:r>
              <a:rPr lang="en-US" altLang="zh-TW" sz="1000" b="1" dirty="0">
                <a:ea typeface="+mj-ea"/>
                <a:cs typeface="+mj-cs"/>
              </a:rPr>
              <a:t> </a:t>
            </a:r>
          </a:p>
          <a:p>
            <a:pPr marL="457200" indent="-457200">
              <a:buAutoNum type="arabicPeriod"/>
              <a:defRPr/>
            </a:pPr>
            <a:r>
              <a:rPr lang="en-US" altLang="zh-TW" sz="1500" dirty="0">
                <a:solidFill>
                  <a:srgbClr val="7030A0"/>
                </a:solidFill>
                <a:latin typeface="Calibri" pitchFamily="34" charset="0"/>
              </a:rPr>
              <a:t>Name of Media: </a:t>
            </a:r>
          </a:p>
          <a:p>
            <a:pPr>
              <a:defRPr/>
            </a:pPr>
            <a:endParaRPr lang="zh-TW" altLang="en-US" sz="1500" dirty="0">
              <a:solidFill>
                <a:srgbClr val="7030A0"/>
              </a:solidFill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4000" b="1" dirty="0">
                <a:ea typeface="+mj-ea"/>
                <a:cs typeface="+mj-cs"/>
              </a:rPr>
              <a:t>Entry Video</a:t>
            </a:r>
            <a:endParaRPr kumimoji="0" lang="zh-TW" altLang="en-US" sz="4000" b="1" dirty="0"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1581150"/>
            <a:ext cx="7086600" cy="228600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1600" dirty="0">
                <a:solidFill>
                  <a:srgbClr val="7030A0"/>
                </a:solidFill>
              </a:rPr>
              <a:t>Please paste the entry video link if there is any.</a:t>
            </a:r>
          </a:p>
          <a:p>
            <a:pPr algn="ctr">
              <a:defRPr/>
            </a:pPr>
            <a:r>
              <a:rPr lang="en-US" altLang="zh-TW" sz="1600" dirty="0">
                <a:solidFill>
                  <a:srgbClr val="7030A0"/>
                </a:solidFill>
              </a:rPr>
              <a:t>(optional but strongly recommended)</a:t>
            </a:r>
          </a:p>
          <a:p>
            <a:pPr algn="ctr">
              <a:defRPr/>
            </a:pPr>
            <a:endParaRPr lang="en-US" altLang="zh-TW" sz="1600" dirty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en-US" altLang="zh-TW" sz="1600" dirty="0">
                <a:solidFill>
                  <a:srgbClr val="7030A0"/>
                </a:solidFill>
              </a:rPr>
              <a:t>Maximum length of video is </a:t>
            </a:r>
            <a:r>
              <a:rPr lang="en-US" altLang="zh-TW" sz="1600" b="1" dirty="0">
                <a:solidFill>
                  <a:srgbClr val="7030A0"/>
                </a:solidFill>
              </a:rPr>
              <a:t>3 minutes</a:t>
            </a:r>
            <a:r>
              <a:rPr lang="en-US" altLang="zh-TW" sz="1600" dirty="0">
                <a:solidFill>
                  <a:srgbClr val="7030A0"/>
                </a:solidFill>
              </a:rPr>
              <a:t>. </a:t>
            </a:r>
            <a:br>
              <a:rPr lang="en-US" altLang="zh-TW" sz="1600" dirty="0">
                <a:solidFill>
                  <a:srgbClr val="7030A0"/>
                </a:solidFill>
              </a:rPr>
            </a:br>
            <a:endParaRPr lang="en-US" altLang="zh-TW" sz="1600" dirty="0">
              <a:solidFill>
                <a:srgbClr val="7030A0"/>
              </a:solidFill>
            </a:endParaRPr>
          </a:p>
          <a:p>
            <a:pPr algn="ctr">
              <a:defRPr/>
            </a:pPr>
            <a:endParaRPr lang="en-US" altLang="zh-TW" sz="1600" dirty="0">
              <a:solidFill>
                <a:srgbClr val="7030A0"/>
              </a:solidFill>
            </a:endParaRPr>
          </a:p>
          <a:p>
            <a:pPr algn="ctr">
              <a:defRPr/>
            </a:pPr>
            <a:endParaRPr lang="en-US" altLang="zh-TW" sz="1600" dirty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en-US" altLang="zh-TW" sz="1600" dirty="0">
                <a:solidFill>
                  <a:srgbClr val="7030A0"/>
                </a:solidFill>
              </a:rPr>
              <a:t>Password (if any):</a:t>
            </a:r>
            <a:endParaRPr lang="zh-TW" altLang="en-US" sz="1600" dirty="0">
              <a:solidFill>
                <a:srgbClr val="7030A0"/>
              </a:solidFill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0" y="440055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+mj-lt"/>
              </a:rPr>
              <a:t>Team Profile</a:t>
            </a:r>
            <a:endParaRPr lang="zh-TW" altLang="en-US" sz="3200" dirty="0"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11761" y="0"/>
            <a:ext cx="5328890" cy="799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  <a:spcBef>
                <a:spcPct val="20000"/>
              </a:spcBef>
            </a:pPr>
            <a:r>
              <a:rPr lang="en-US" altLang="zh-TW" sz="1100" u="sng" dirty="0">
                <a:solidFill>
                  <a:srgbClr val="7030A0"/>
                </a:solidFill>
                <a:latin typeface="Calibri" pitchFamily="34" charset="0"/>
              </a:rPr>
              <a:t>(20%) Max. 1 slide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TW" sz="1100" dirty="0">
                <a:solidFill>
                  <a:srgbClr val="7030A0"/>
                </a:solidFill>
                <a:latin typeface="Calibri" pitchFamily="34" charset="0"/>
              </a:rPr>
              <a:t> Outline of the company’s position in the industry, along with resources and budgets involved. 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TW" sz="1100" dirty="0">
                <a:solidFill>
                  <a:srgbClr val="7030A0"/>
                </a:solidFill>
                <a:latin typeface="Calibri" pitchFamily="34" charset="0"/>
              </a:rPr>
              <a:t> Illustrate the team dynamics or partner relationship in detail.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TW" sz="1100" dirty="0">
                <a:solidFill>
                  <a:srgbClr val="7030A0"/>
                </a:solidFill>
                <a:latin typeface="Calibri" pitchFamily="34" charset="0"/>
              </a:rPr>
              <a:t> Outline the key roles, responsibilities as well as years of experience.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+mn-lt"/>
              </a:rPr>
              <a:t>Work</a:t>
            </a:r>
            <a:endParaRPr lang="zh-TW" altLang="en-US" sz="32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91680" y="0"/>
            <a:ext cx="6408712" cy="658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7030A0"/>
                </a:solidFill>
                <a:latin typeface="+mn-lt"/>
                <a:ea typeface="+mn-ea"/>
              </a:rPr>
              <a:t>(30%) Max. 2 slides, visuals included – slide 1/2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Elaborate how you have developed your campaigns over the judging period.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What makes this significant and unique?</a:t>
            </a:r>
          </a:p>
          <a:p>
            <a:pPr>
              <a:lnSpc>
                <a:spcPts val="1100"/>
              </a:lnSpc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The information judges will be examining for is key campaigns and selected case studies.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+mn-lt"/>
              </a:rPr>
              <a:t>Work</a:t>
            </a:r>
            <a:endParaRPr lang="zh-TW" altLang="en-US" sz="32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91680" y="0"/>
            <a:ext cx="6408712" cy="658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7030A0"/>
                </a:solidFill>
                <a:latin typeface="+mn-lt"/>
                <a:ea typeface="+mn-ea"/>
              </a:rPr>
              <a:t>(30%) Max. 2 slides, visuals included – slide 2/2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Elaborate how you have developed your campaigns over the judging period.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What makes this significant and unique?</a:t>
            </a:r>
          </a:p>
          <a:p>
            <a:pPr>
              <a:lnSpc>
                <a:spcPts val="1100"/>
              </a:lnSpc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The information judges will be examining for is key campaigns and selected case studies.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Calibri" pitchFamily="34" charset="0"/>
              </a:rPr>
              <a:t>Performance</a:t>
            </a:r>
            <a:endParaRPr lang="zh-TW" altLang="en-US" sz="3200" dirty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11761" y="0"/>
            <a:ext cx="5328890" cy="799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7030A0"/>
                </a:solidFill>
                <a:latin typeface="+mn-lt"/>
                <a:ea typeface="+mn-ea"/>
              </a:rPr>
              <a:t>(30%) Max. 2 slides, visuals included – </a:t>
            </a:r>
            <a:r>
              <a:rPr kumimoji="0" lang="en-US" altLang="zh-TW" sz="1100" u="sng" dirty="0">
                <a:solidFill>
                  <a:srgbClr val="7030A0"/>
                </a:solidFill>
                <a:latin typeface="+mn-lt"/>
              </a:rPr>
              <a:t>slide 1/2</a:t>
            </a:r>
            <a:endParaRPr kumimoji="0" lang="en-US" altLang="zh-TW" sz="1100" u="sng" dirty="0">
              <a:solidFill>
                <a:srgbClr val="7030A0"/>
              </a:solidFill>
              <a:latin typeface="+mn-lt"/>
              <a:ea typeface="+mn-ea"/>
            </a:endParaRP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Outline how the team or partner went above and beyond expectations and deserves recognition for their achievements.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Provide relevant evidence of the team’s/partner’s performance to prove and justify success in the judging year.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Calibri" pitchFamily="34" charset="0"/>
              </a:rPr>
              <a:t>Performance</a:t>
            </a:r>
            <a:endParaRPr lang="zh-TW" altLang="en-US" sz="3200" dirty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11761" y="0"/>
            <a:ext cx="5328890" cy="799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7030A0"/>
                </a:solidFill>
                <a:latin typeface="+mn-lt"/>
                <a:ea typeface="+mn-ea"/>
              </a:rPr>
              <a:t>(30%) Max. 2 slides, visuals included – </a:t>
            </a:r>
            <a:r>
              <a:rPr kumimoji="0" lang="en-US" altLang="zh-TW" sz="1100" u="sng" dirty="0">
                <a:solidFill>
                  <a:srgbClr val="7030A0"/>
                </a:solidFill>
                <a:latin typeface="+mn-lt"/>
              </a:rPr>
              <a:t>slide 2/2</a:t>
            </a:r>
            <a:endParaRPr kumimoji="0" lang="en-US" altLang="zh-TW" sz="1100" u="sng" dirty="0">
              <a:solidFill>
                <a:srgbClr val="7030A0"/>
              </a:solidFill>
              <a:latin typeface="+mn-lt"/>
              <a:ea typeface="+mn-ea"/>
            </a:endParaRP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Outline how the team or partner went above and beyond expectations and deserves recognition for their achievements.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Provide relevant evidence of the team’s/partner’s performance to prove and justify success in the judging year.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+mn-lt"/>
              </a:rPr>
              <a:t>Vision</a:t>
            </a:r>
            <a:endParaRPr lang="zh-TW" altLang="en-US" sz="32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91681" y="7938"/>
            <a:ext cx="6408711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  <a:defRPr/>
            </a:pPr>
            <a:r>
              <a:rPr kumimoji="0" lang="en-US" altLang="zh-TW" sz="1100" u="sng" dirty="0">
                <a:solidFill>
                  <a:srgbClr val="7030A0"/>
                </a:solidFill>
                <a:latin typeface="+mn-lt"/>
              </a:rPr>
              <a:t>(20%) Max. 2 slides, visuals included – slide 1/2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Illustrate how your team has been communicating your company’s perspectives and objectives.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 What makes this significant and unique? </a:t>
            </a:r>
          </a:p>
          <a:p>
            <a:pPr>
              <a:lnSpc>
                <a:spcPts val="1100"/>
              </a:lnSpc>
              <a:defRPr/>
            </a:pPr>
            <a:r>
              <a:rPr lang="en-US" altLang="zh-TW" sz="1100" dirty="0">
                <a:solidFill>
                  <a:srgbClr val="7030A0"/>
                </a:solidFill>
                <a:latin typeface="+mn-lt"/>
              </a:rPr>
              <a:t>The information judges will be looking out for is industry contribution.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457200" indent="-457200" eaLnBrk="1" hangingPunct="1">
                        <a:spcBef>
                          <a:spcPct val="20000"/>
                        </a:spcBef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</TotalTime>
  <Words>545</Words>
  <Application>Microsoft Office PowerPoint</Application>
  <PresentationFormat>On-screen Show (16:9)</PresentationFormat>
  <Paragraphs>54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100</cp:revision>
  <dcterms:created xsi:type="dcterms:W3CDTF">2015-09-21T09:08:18Z</dcterms:created>
  <dcterms:modified xsi:type="dcterms:W3CDTF">2024-04-17T02:43:10Z</dcterms:modified>
</cp:coreProperties>
</file>